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6" r:id="rId4"/>
  </p:sldMasterIdLst>
  <p:notesMasterIdLst>
    <p:notesMasterId r:id="rId10"/>
  </p:notesMasterIdLst>
  <p:handoutMasterIdLst>
    <p:handoutMasterId r:id="rId11"/>
  </p:handoutMasterIdLst>
  <p:sldIdLst>
    <p:sldId id="304" r:id="rId5"/>
    <p:sldId id="307" r:id="rId6"/>
    <p:sldId id="305" r:id="rId7"/>
    <p:sldId id="321" r:id="rId8"/>
    <p:sldId id="322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K. O'Neill" initials="KKO" lastIdx="25" clrIdx="0"/>
  <p:cmAuthor id="1" name="Mary Coombs" initials="M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8"/>
    <a:srgbClr val="003767"/>
    <a:srgbClr val="4B4B4B"/>
    <a:srgbClr val="B5121B"/>
    <a:srgbClr val="77422D"/>
    <a:srgbClr val="000000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79213" autoAdjust="0"/>
  </p:normalViewPr>
  <p:slideViewPr>
    <p:cSldViewPr>
      <p:cViewPr>
        <p:scale>
          <a:sx n="100" d="100"/>
          <a:sy n="100" d="100"/>
        </p:scale>
        <p:origin x="-120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49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FB4C4-18D7-4F1D-BEA5-067912784789}" type="doc">
      <dgm:prSet loTypeId="urn:microsoft.com/office/officeart/2005/8/layout/pyramid3" loCatId="pyramid" qsTypeId="urn:microsoft.com/office/officeart/2005/8/quickstyle/simple5" qsCatId="simple" csTypeId="urn:microsoft.com/office/officeart/2005/8/colors/colorful5" csCatId="colorful" phldr="1"/>
      <dgm:spPr/>
    </dgm:pt>
    <dgm:pt modelId="{E4C5379D-F9C6-49F2-94AF-22FD2E317710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Global</a:t>
          </a:r>
        </a:p>
        <a:p>
          <a:r>
            <a:rPr lang="en-US" sz="1600" dirty="0" smtClean="0">
              <a:solidFill>
                <a:schemeClr val="bg1"/>
              </a:solidFill>
            </a:rPr>
            <a:t>Global forecast models </a:t>
          </a:r>
          <a:r>
            <a:rPr lang="en-US" sz="1600" dirty="0" smtClean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en-US" sz="1600" dirty="0" smtClean="0">
              <a:solidFill>
                <a:schemeClr val="bg1"/>
              </a:solidFill>
            </a:rPr>
            <a:t>GFS, European, Canadian, etc.</a:t>
          </a:r>
        </a:p>
        <a:p>
          <a:r>
            <a:rPr lang="en-US" sz="1600" dirty="0" smtClean="0">
              <a:solidFill>
                <a:schemeClr val="bg1"/>
              </a:solidFill>
            </a:rPr>
            <a:t>Climate trends </a:t>
          </a:r>
          <a:r>
            <a:rPr lang="en-US" sz="1600" dirty="0" smtClean="0">
              <a:solidFill>
                <a:schemeClr val="bg1"/>
              </a:solidFill>
              <a:sym typeface="Wingdings" panose="05000000000000000000" pitchFamily="2" charset="2"/>
            </a:rPr>
            <a:t> El Nino, La Nina, etc.</a:t>
          </a:r>
          <a:r>
            <a:rPr lang="en-US" sz="1600" dirty="0" smtClean="0">
              <a:sym typeface="Wingdings" panose="05000000000000000000" pitchFamily="2" charset="2"/>
            </a:rPr>
            <a:t> </a:t>
          </a:r>
          <a:r>
            <a:rPr lang="en-US" sz="1600" dirty="0" smtClean="0"/>
            <a:t> </a:t>
          </a:r>
          <a:endParaRPr lang="en-US" sz="1600" dirty="0"/>
        </a:p>
      </dgm:t>
    </dgm:pt>
    <dgm:pt modelId="{9EC865DC-574D-4D7F-B23B-EC80AB661B42}" type="parTrans" cxnId="{3C644F60-E215-4A6C-918B-7B11D608AE70}">
      <dgm:prSet/>
      <dgm:spPr/>
      <dgm:t>
        <a:bodyPr/>
        <a:lstStyle/>
        <a:p>
          <a:endParaRPr lang="en-US"/>
        </a:p>
      </dgm:t>
    </dgm:pt>
    <dgm:pt modelId="{B6CF9DF9-8FC0-4F23-9E50-BDF058ADA0C7}" type="sibTrans" cxnId="{3C644F60-E215-4A6C-918B-7B11D608AE70}">
      <dgm:prSet/>
      <dgm:spPr/>
      <dgm:t>
        <a:bodyPr/>
        <a:lstStyle/>
        <a:p>
          <a:endParaRPr lang="en-US"/>
        </a:p>
      </dgm:t>
    </dgm:pt>
    <dgm:pt modelId="{9C92CB48-15C3-4B67-8DB5-E8B90E378ED5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Regional </a:t>
          </a:r>
        </a:p>
        <a:p>
          <a:r>
            <a:rPr lang="en-US" sz="1600" dirty="0" smtClean="0">
              <a:solidFill>
                <a:schemeClr val="bg1"/>
              </a:solidFill>
            </a:rPr>
            <a:t>Regional forecast models </a:t>
          </a:r>
          <a:r>
            <a:rPr lang="en-US" sz="1600" dirty="0" smtClean="0">
              <a:solidFill>
                <a:schemeClr val="bg1"/>
              </a:solidFill>
              <a:sym typeface="Wingdings" panose="05000000000000000000" pitchFamily="2" charset="2"/>
            </a:rPr>
            <a:t> NAM</a:t>
          </a:r>
          <a:endParaRPr lang="en-US" sz="1600" dirty="0">
            <a:solidFill>
              <a:schemeClr val="bg1"/>
            </a:solidFill>
          </a:endParaRPr>
        </a:p>
      </dgm:t>
    </dgm:pt>
    <dgm:pt modelId="{5EF79680-73DC-4088-A793-748501F29254}" type="parTrans" cxnId="{822A632B-76ED-4837-A495-6580549E6E17}">
      <dgm:prSet/>
      <dgm:spPr/>
      <dgm:t>
        <a:bodyPr/>
        <a:lstStyle/>
        <a:p>
          <a:endParaRPr lang="en-US"/>
        </a:p>
      </dgm:t>
    </dgm:pt>
    <dgm:pt modelId="{55A34F2D-4EE4-4B47-B09F-DE4E5C4E7D36}" type="sibTrans" cxnId="{822A632B-76ED-4837-A495-6580549E6E17}">
      <dgm:prSet/>
      <dgm:spPr/>
      <dgm:t>
        <a:bodyPr/>
        <a:lstStyle/>
        <a:p>
          <a:endParaRPr lang="en-US"/>
        </a:p>
      </dgm:t>
    </dgm:pt>
    <dgm:pt modelId="{361BE205-9F61-44A8-9939-5FA05A2FC91B}">
      <dgm:prSet phldrT="[Text]" custT="1"/>
      <dgm:spPr/>
      <dgm:t>
        <a:bodyPr/>
        <a:lstStyle/>
        <a:p>
          <a:pPr algn="ctr"/>
          <a:endParaRPr lang="en-US" sz="1600" dirty="0" smtClean="0">
            <a:solidFill>
              <a:srgbClr val="FF0000"/>
            </a:solidFill>
          </a:endParaRPr>
        </a:p>
      </dgm:t>
    </dgm:pt>
    <dgm:pt modelId="{E23D7F28-BCC0-4BF9-ABA6-FAD5AB783BA3}" type="parTrans" cxnId="{FA7755E0-20CC-45BF-8D50-A5C1BC8535A6}">
      <dgm:prSet/>
      <dgm:spPr/>
      <dgm:t>
        <a:bodyPr/>
        <a:lstStyle/>
        <a:p>
          <a:endParaRPr lang="en-US"/>
        </a:p>
      </dgm:t>
    </dgm:pt>
    <dgm:pt modelId="{016DFC68-E177-46EE-AB62-A76BC3BD287B}" type="sibTrans" cxnId="{FA7755E0-20CC-45BF-8D50-A5C1BC8535A6}">
      <dgm:prSet/>
      <dgm:spPr/>
      <dgm:t>
        <a:bodyPr/>
        <a:lstStyle/>
        <a:p>
          <a:endParaRPr lang="en-US"/>
        </a:p>
      </dgm:t>
    </dgm:pt>
    <dgm:pt modelId="{D8636386-2FA9-4B93-A3C9-B52C1ABBF177}" type="pres">
      <dgm:prSet presAssocID="{679FB4C4-18D7-4F1D-BEA5-067912784789}" presName="Name0" presStyleCnt="0">
        <dgm:presLayoutVars>
          <dgm:dir/>
          <dgm:animLvl val="lvl"/>
          <dgm:resizeHandles val="exact"/>
        </dgm:presLayoutVars>
      </dgm:prSet>
      <dgm:spPr/>
    </dgm:pt>
    <dgm:pt modelId="{16BEDC92-ED1F-4E59-82CC-BBCEECA805A0}" type="pres">
      <dgm:prSet presAssocID="{E4C5379D-F9C6-49F2-94AF-22FD2E317710}" presName="Name8" presStyleCnt="0"/>
      <dgm:spPr/>
    </dgm:pt>
    <dgm:pt modelId="{FAF888BA-0CC0-4953-9431-A37177F5FFB8}" type="pres">
      <dgm:prSet presAssocID="{E4C5379D-F9C6-49F2-94AF-22FD2E317710}" presName="level" presStyleLbl="node1" presStyleIdx="0" presStyleCnt="3" custLinFactNeighborX="-18627" custLinFactNeighborY="-140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46EE2-C721-4596-B4B1-28D185C82112}" type="pres">
      <dgm:prSet presAssocID="{E4C5379D-F9C6-49F2-94AF-22FD2E3177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2A059-3E34-4620-B9FF-544F80141F7A}" type="pres">
      <dgm:prSet presAssocID="{9C92CB48-15C3-4B67-8DB5-E8B90E378ED5}" presName="Name8" presStyleCnt="0"/>
      <dgm:spPr/>
    </dgm:pt>
    <dgm:pt modelId="{16FE5D64-C308-422D-A90B-BAFF534DB800}" type="pres">
      <dgm:prSet presAssocID="{9C92CB48-15C3-4B67-8DB5-E8B90E378ED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933EE-43E9-4550-BC6E-F362507AD453}" type="pres">
      <dgm:prSet presAssocID="{9C92CB48-15C3-4B67-8DB5-E8B90E378E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D8CEE-020B-4149-B90C-7FD90363D4A9}" type="pres">
      <dgm:prSet presAssocID="{361BE205-9F61-44A8-9939-5FA05A2FC91B}" presName="Name8" presStyleCnt="0"/>
      <dgm:spPr/>
    </dgm:pt>
    <dgm:pt modelId="{892057D2-A514-4588-8916-4C510061A0B6}" type="pres">
      <dgm:prSet presAssocID="{361BE205-9F61-44A8-9939-5FA05A2FC91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A8C62-4A1C-414E-BA0F-4AD86462EC0D}" type="pres">
      <dgm:prSet presAssocID="{361BE205-9F61-44A8-9939-5FA05A2FC9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CFEA1-7BC7-4FE9-92BA-95CF89C9B59C}" type="presOf" srcId="{9C92CB48-15C3-4B67-8DB5-E8B90E378ED5}" destId="{16FE5D64-C308-422D-A90B-BAFF534DB800}" srcOrd="0" destOrd="0" presId="urn:microsoft.com/office/officeart/2005/8/layout/pyramid3"/>
    <dgm:cxn modelId="{822A632B-76ED-4837-A495-6580549E6E17}" srcId="{679FB4C4-18D7-4F1D-BEA5-067912784789}" destId="{9C92CB48-15C3-4B67-8DB5-E8B90E378ED5}" srcOrd="1" destOrd="0" parTransId="{5EF79680-73DC-4088-A793-748501F29254}" sibTransId="{55A34F2D-4EE4-4B47-B09F-DE4E5C4E7D36}"/>
    <dgm:cxn modelId="{B2FA086A-F314-4BE2-B362-852505DF07C4}" type="presOf" srcId="{361BE205-9F61-44A8-9939-5FA05A2FC91B}" destId="{892057D2-A514-4588-8916-4C510061A0B6}" srcOrd="0" destOrd="0" presId="urn:microsoft.com/office/officeart/2005/8/layout/pyramid3"/>
    <dgm:cxn modelId="{AEA7C667-CAA0-44ED-AE51-56E5AFEC42F8}" type="presOf" srcId="{E4C5379D-F9C6-49F2-94AF-22FD2E317710}" destId="{DB646EE2-C721-4596-B4B1-28D185C82112}" srcOrd="1" destOrd="0" presId="urn:microsoft.com/office/officeart/2005/8/layout/pyramid3"/>
    <dgm:cxn modelId="{A395DD5B-3066-4924-AA20-CF06E97362F9}" type="presOf" srcId="{E4C5379D-F9C6-49F2-94AF-22FD2E317710}" destId="{FAF888BA-0CC0-4953-9431-A37177F5FFB8}" srcOrd="0" destOrd="0" presId="urn:microsoft.com/office/officeart/2005/8/layout/pyramid3"/>
    <dgm:cxn modelId="{8B2EA9FF-4F2C-479E-8538-3703688AB9B3}" type="presOf" srcId="{9C92CB48-15C3-4B67-8DB5-E8B90E378ED5}" destId="{26D933EE-43E9-4550-BC6E-F362507AD453}" srcOrd="1" destOrd="0" presId="urn:microsoft.com/office/officeart/2005/8/layout/pyramid3"/>
    <dgm:cxn modelId="{3C644F60-E215-4A6C-918B-7B11D608AE70}" srcId="{679FB4C4-18D7-4F1D-BEA5-067912784789}" destId="{E4C5379D-F9C6-49F2-94AF-22FD2E317710}" srcOrd="0" destOrd="0" parTransId="{9EC865DC-574D-4D7F-B23B-EC80AB661B42}" sibTransId="{B6CF9DF9-8FC0-4F23-9E50-BDF058ADA0C7}"/>
    <dgm:cxn modelId="{073F8EA5-0DF6-45E6-8CD9-9C985E36C34F}" type="presOf" srcId="{679FB4C4-18D7-4F1D-BEA5-067912784789}" destId="{D8636386-2FA9-4B93-A3C9-B52C1ABBF177}" srcOrd="0" destOrd="0" presId="urn:microsoft.com/office/officeart/2005/8/layout/pyramid3"/>
    <dgm:cxn modelId="{FA7755E0-20CC-45BF-8D50-A5C1BC8535A6}" srcId="{679FB4C4-18D7-4F1D-BEA5-067912784789}" destId="{361BE205-9F61-44A8-9939-5FA05A2FC91B}" srcOrd="2" destOrd="0" parTransId="{E23D7F28-BCC0-4BF9-ABA6-FAD5AB783BA3}" sibTransId="{016DFC68-E177-46EE-AB62-A76BC3BD287B}"/>
    <dgm:cxn modelId="{6EBB4635-FDC0-40E2-986F-095D77F08378}" type="presOf" srcId="{361BE205-9F61-44A8-9939-5FA05A2FC91B}" destId="{BC3A8C62-4A1C-414E-BA0F-4AD86462EC0D}" srcOrd="1" destOrd="0" presId="urn:microsoft.com/office/officeart/2005/8/layout/pyramid3"/>
    <dgm:cxn modelId="{2FC050FE-3A42-48DD-B13D-E193EFD1D110}" type="presParOf" srcId="{D8636386-2FA9-4B93-A3C9-B52C1ABBF177}" destId="{16BEDC92-ED1F-4E59-82CC-BBCEECA805A0}" srcOrd="0" destOrd="0" presId="urn:microsoft.com/office/officeart/2005/8/layout/pyramid3"/>
    <dgm:cxn modelId="{F1A87957-1767-460C-B612-40ED5A6981F7}" type="presParOf" srcId="{16BEDC92-ED1F-4E59-82CC-BBCEECA805A0}" destId="{FAF888BA-0CC0-4953-9431-A37177F5FFB8}" srcOrd="0" destOrd="0" presId="urn:microsoft.com/office/officeart/2005/8/layout/pyramid3"/>
    <dgm:cxn modelId="{184E8DF8-B30B-4A21-BD08-B6BC54405DEA}" type="presParOf" srcId="{16BEDC92-ED1F-4E59-82CC-BBCEECA805A0}" destId="{DB646EE2-C721-4596-B4B1-28D185C82112}" srcOrd="1" destOrd="0" presId="urn:microsoft.com/office/officeart/2005/8/layout/pyramid3"/>
    <dgm:cxn modelId="{E0C7E2AA-4718-4316-9582-54E4FF765B20}" type="presParOf" srcId="{D8636386-2FA9-4B93-A3C9-B52C1ABBF177}" destId="{A402A059-3E34-4620-B9FF-544F80141F7A}" srcOrd="1" destOrd="0" presId="urn:microsoft.com/office/officeart/2005/8/layout/pyramid3"/>
    <dgm:cxn modelId="{79E00710-8B95-41D7-B8EE-0A55512189A2}" type="presParOf" srcId="{A402A059-3E34-4620-B9FF-544F80141F7A}" destId="{16FE5D64-C308-422D-A90B-BAFF534DB800}" srcOrd="0" destOrd="0" presId="urn:microsoft.com/office/officeart/2005/8/layout/pyramid3"/>
    <dgm:cxn modelId="{FAFD4B56-D9E5-4E7E-A3A9-02BC3E1ED562}" type="presParOf" srcId="{A402A059-3E34-4620-B9FF-544F80141F7A}" destId="{26D933EE-43E9-4550-BC6E-F362507AD453}" srcOrd="1" destOrd="0" presId="urn:microsoft.com/office/officeart/2005/8/layout/pyramid3"/>
    <dgm:cxn modelId="{DCC8F25A-1CC2-4CA3-B2C6-A29AC27E2621}" type="presParOf" srcId="{D8636386-2FA9-4B93-A3C9-B52C1ABBF177}" destId="{066D8CEE-020B-4149-B90C-7FD90363D4A9}" srcOrd="2" destOrd="0" presId="urn:microsoft.com/office/officeart/2005/8/layout/pyramid3"/>
    <dgm:cxn modelId="{71F60A31-52BB-4FD0-8813-3E9110D09408}" type="presParOf" srcId="{066D8CEE-020B-4149-B90C-7FD90363D4A9}" destId="{892057D2-A514-4588-8916-4C510061A0B6}" srcOrd="0" destOrd="0" presId="urn:microsoft.com/office/officeart/2005/8/layout/pyramid3"/>
    <dgm:cxn modelId="{2FE5DC54-5BEC-470D-8F95-1F11E38CC6FD}" type="presParOf" srcId="{066D8CEE-020B-4149-B90C-7FD90363D4A9}" destId="{BC3A8C62-4A1C-414E-BA0F-4AD86462EC0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888BA-0CC0-4953-9431-A37177F5FFB8}">
      <dsp:nvSpPr>
        <dsp:cNvPr id="0" name=""/>
        <dsp:cNvSpPr/>
      </dsp:nvSpPr>
      <dsp:spPr>
        <a:xfrm rot="10800000">
          <a:off x="0" y="0"/>
          <a:ext cx="9144000" cy="1676399"/>
        </a:xfrm>
        <a:prstGeom prst="trapezoid">
          <a:avLst>
            <a:gd name="adj" fmla="val 9090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Global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Global forecast models </a:t>
          </a:r>
          <a:r>
            <a:rPr lang="en-US" sz="1600" kern="1200" dirty="0" smtClean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en-US" sz="1600" kern="1200" dirty="0" smtClean="0">
              <a:solidFill>
                <a:schemeClr val="bg1"/>
              </a:solidFill>
            </a:rPr>
            <a:t>GFS, European, Canadian, etc.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Climate trends </a:t>
          </a:r>
          <a:r>
            <a:rPr lang="en-US" sz="1600" kern="1200" dirty="0" smtClean="0">
              <a:solidFill>
                <a:schemeClr val="bg1"/>
              </a:solidFill>
              <a:sym typeface="Wingdings" panose="05000000000000000000" pitchFamily="2" charset="2"/>
            </a:rPr>
            <a:t> El Nino, La Nina, etc.</a:t>
          </a:r>
          <a:r>
            <a:rPr lang="en-US" sz="1600" kern="1200" dirty="0" smtClean="0">
              <a:sym typeface="Wingdings" panose="05000000000000000000" pitchFamily="2" charset="2"/>
            </a:rPr>
            <a:t> 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 rot="-10800000">
        <a:off x="1600199" y="0"/>
        <a:ext cx="5943600" cy="1676399"/>
      </dsp:txXfrm>
    </dsp:sp>
    <dsp:sp modelId="{16FE5D64-C308-422D-A90B-BAFF534DB800}">
      <dsp:nvSpPr>
        <dsp:cNvPr id="0" name=""/>
        <dsp:cNvSpPr/>
      </dsp:nvSpPr>
      <dsp:spPr>
        <a:xfrm rot="10800000">
          <a:off x="1523999" y="1676399"/>
          <a:ext cx="6096000" cy="1676399"/>
        </a:xfrm>
        <a:prstGeom prst="trapezoid">
          <a:avLst>
            <a:gd name="adj" fmla="val 90909"/>
          </a:avLst>
        </a:prstGeom>
        <a:gradFill rotWithShape="0">
          <a:gsLst>
            <a:gs pos="0">
              <a:schemeClr val="accent5">
                <a:hueOff val="-3471572"/>
                <a:satOff val="-24877"/>
                <a:lumOff val="5589"/>
                <a:alphaOff val="0"/>
                <a:shade val="51000"/>
                <a:satMod val="130000"/>
              </a:schemeClr>
            </a:gs>
            <a:gs pos="80000">
              <a:schemeClr val="accent5">
                <a:hueOff val="-3471572"/>
                <a:satOff val="-24877"/>
                <a:lumOff val="5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3471572"/>
                <a:satOff val="-24877"/>
                <a:lumOff val="5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Regional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Regional forecast models </a:t>
          </a:r>
          <a:r>
            <a:rPr lang="en-US" sz="1600" kern="1200" dirty="0" smtClean="0">
              <a:solidFill>
                <a:schemeClr val="bg1"/>
              </a:solidFill>
              <a:sym typeface="Wingdings" panose="05000000000000000000" pitchFamily="2" charset="2"/>
            </a:rPr>
            <a:t> NAM</a:t>
          </a:r>
          <a:endParaRPr lang="en-US" sz="1600" kern="1200" dirty="0">
            <a:solidFill>
              <a:schemeClr val="bg1"/>
            </a:solidFill>
          </a:endParaRPr>
        </a:p>
      </dsp:txBody>
      <dsp:txXfrm rot="-10800000">
        <a:off x="2590799" y="1676399"/>
        <a:ext cx="3962400" cy="1676399"/>
      </dsp:txXfrm>
    </dsp:sp>
    <dsp:sp modelId="{892057D2-A514-4588-8916-4C510061A0B6}">
      <dsp:nvSpPr>
        <dsp:cNvPr id="0" name=""/>
        <dsp:cNvSpPr/>
      </dsp:nvSpPr>
      <dsp:spPr>
        <a:xfrm rot="10800000">
          <a:off x="3047999" y="3352799"/>
          <a:ext cx="3048000" cy="1676399"/>
        </a:xfrm>
        <a:prstGeom prst="trapezoid">
          <a:avLst>
            <a:gd name="adj" fmla="val 90909"/>
          </a:avLst>
        </a:prstGeom>
        <a:gradFill rotWithShape="0">
          <a:gsLst>
            <a:gs pos="0">
              <a:schemeClr val="accent5">
                <a:hueOff val="-6943144"/>
                <a:satOff val="-49754"/>
                <a:lumOff val="11177"/>
                <a:alphaOff val="0"/>
                <a:shade val="51000"/>
                <a:satMod val="130000"/>
              </a:schemeClr>
            </a:gs>
            <a:gs pos="80000">
              <a:schemeClr val="accent5">
                <a:hueOff val="-6943144"/>
                <a:satOff val="-49754"/>
                <a:lumOff val="11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6943144"/>
                <a:satOff val="-49754"/>
                <a:lumOff val="1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rgbClr val="FF0000"/>
            </a:solidFill>
          </a:endParaRPr>
        </a:p>
      </dsp:txBody>
      <dsp:txXfrm rot="-10800000">
        <a:off x="3047999" y="3352799"/>
        <a:ext cx="3048000" cy="167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F6393C1C-D818-4F0A-82AB-DB3A6209786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4E3C685-C107-4754-B079-28A064219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8310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fld id="{F28976BC-EDE1-4BA8-B92D-040AF6096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612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4415790"/>
            <a:ext cx="6781800" cy="4183380"/>
          </a:xfrm>
        </p:spPr>
        <p:txBody>
          <a:bodyPr/>
          <a:lstStyle/>
          <a:p>
            <a:pPr lvl="1"/>
            <a:r>
              <a:rPr lang="en-US" dirty="0" smtClean="0"/>
              <a:t>Increased effectiveness and lower-cost weather event assessment, preparation, response and customer service restoration from increasingly severe and frequent weather events. </a:t>
            </a:r>
          </a:p>
          <a:p>
            <a:pPr lvl="2"/>
            <a:r>
              <a:rPr lang="en-US" i="1" dirty="0" smtClean="0"/>
              <a:t>VEC/GMP combined storm costs for 2013 alone were $22 million, $33million 2104. </a:t>
            </a:r>
            <a:endParaRPr lang="en-US" dirty="0" smtClean="0"/>
          </a:p>
          <a:p>
            <a:r>
              <a:rPr lang="en-US" i="1" dirty="0" smtClean="0"/>
              <a:t> </a:t>
            </a:r>
            <a:endParaRPr lang="en-US" dirty="0" smtClean="0"/>
          </a:p>
          <a:p>
            <a:pPr lvl="1"/>
            <a:r>
              <a:rPr lang="en-US" dirty="0" smtClean="0"/>
              <a:t>Bolstered advocacy at ISO-NE for non-transmission alternatives through provision of accurate, real-time data on renewable generation sources.</a:t>
            </a:r>
          </a:p>
          <a:p>
            <a:pPr lvl="2"/>
            <a:r>
              <a:rPr lang="en-US" i="1" dirty="0" smtClean="0"/>
              <a:t>The total project cost equals $400 million worth of transmission project deferrals secured out of a possible $4.8 billion in currently anticipated regional transmission costs.</a:t>
            </a:r>
            <a:endParaRPr lang="en-US" dirty="0" smtClean="0"/>
          </a:p>
          <a:p>
            <a:r>
              <a:rPr lang="en-US" i="1" dirty="0" smtClean="0"/>
              <a:t> </a:t>
            </a:r>
            <a:endParaRPr lang="en-US" dirty="0" smtClean="0"/>
          </a:p>
          <a:p>
            <a:pPr lvl="1"/>
            <a:r>
              <a:rPr lang="en-US" dirty="0" smtClean="0"/>
              <a:t>Predictive modeling of wind/solar generation resources helps renewables integration and load balancing to maintain system reliability.</a:t>
            </a:r>
          </a:p>
          <a:p>
            <a:pPr lvl="2"/>
            <a:r>
              <a:rPr lang="en-US" i="1" dirty="0" smtClean="0"/>
              <a:t>Improved forecasting of intermittent wind and solar renewable resources could potentially be worth $1 million to $4 million annually to New England and several hundred thousand dollars to Vermont.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/>
              <a:t>Keep people safer, save customers money, improve ecosystem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4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 smtClean="0"/>
              <a:t>lower </a:t>
            </a:r>
            <a:r>
              <a:rPr lang="en-US" dirty="0"/>
              <a:t>Vermonters’ energy expenses, </a:t>
            </a:r>
          </a:p>
          <a:p>
            <a:pPr lvl="1"/>
            <a:r>
              <a:rPr lang="en-US" dirty="0"/>
              <a:t>increase opportunities for economic growth and jobs, and export of Vermont technical expertise</a:t>
            </a:r>
          </a:p>
          <a:p>
            <a:pPr lvl="1"/>
            <a:r>
              <a:rPr lang="en-US" dirty="0"/>
              <a:t>enhance our environment, and </a:t>
            </a:r>
          </a:p>
          <a:p>
            <a:pPr lvl="1"/>
            <a:r>
              <a:rPr lang="en-US" dirty="0"/>
              <a:t>secure greater energy independence.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48B77-60BF-4EC2-955F-99868A92E6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2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876800"/>
            <a:ext cx="3429000" cy="144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57800" y="1295400"/>
            <a:ext cx="3657600" cy="32766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37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37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3768"/>
                </a:solidFill>
              </a:defRPr>
            </a:lvl1pPr>
            <a:lvl2pPr>
              <a:defRPr>
                <a:solidFill>
                  <a:srgbClr val="003768"/>
                </a:solidFill>
              </a:defRPr>
            </a:lvl2pPr>
            <a:lvl3pPr>
              <a:defRPr>
                <a:solidFill>
                  <a:srgbClr val="003768"/>
                </a:solidFill>
              </a:defRPr>
            </a:lvl3pPr>
            <a:lvl4pPr>
              <a:defRPr>
                <a:solidFill>
                  <a:srgbClr val="003768"/>
                </a:solidFill>
              </a:defRPr>
            </a:lvl4pPr>
            <a:lvl5pPr>
              <a:defRPr>
                <a:solidFill>
                  <a:srgbClr val="0037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0813"/>
            <a:ext cx="2038350" cy="5945187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0813"/>
            <a:ext cx="5962650" cy="594518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3768"/>
                </a:solidFill>
              </a:defRPr>
            </a:lvl1pPr>
            <a:lvl2pPr>
              <a:defRPr>
                <a:solidFill>
                  <a:srgbClr val="003768"/>
                </a:solidFill>
              </a:defRPr>
            </a:lvl2pPr>
            <a:lvl3pPr>
              <a:defRPr>
                <a:solidFill>
                  <a:srgbClr val="003768"/>
                </a:solidFill>
              </a:defRPr>
            </a:lvl3pPr>
            <a:lvl4pPr>
              <a:defRPr>
                <a:solidFill>
                  <a:srgbClr val="003768"/>
                </a:solidFill>
              </a:defRPr>
            </a:lvl4pPr>
            <a:lvl5pPr>
              <a:defRPr>
                <a:solidFill>
                  <a:srgbClr val="0037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3401" y="1524000"/>
            <a:ext cx="4151312" cy="42449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43399" y="381001"/>
            <a:ext cx="4151313" cy="914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343400" y="1447800"/>
            <a:ext cx="4191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512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381000"/>
            <a:ext cx="35814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/>
          <a:lstStyle>
            <a:lvl1pPr marL="338138" indent="-338138">
              <a:defRPr sz="2800">
                <a:solidFill>
                  <a:srgbClr val="003768"/>
                </a:solidFill>
              </a:defRPr>
            </a:lvl1pPr>
            <a:lvl2pPr marL="576263" indent="-238125">
              <a:defRPr sz="2400">
                <a:solidFill>
                  <a:srgbClr val="003768"/>
                </a:solidFill>
              </a:defRPr>
            </a:lvl2pPr>
            <a:lvl3pPr marL="914400" indent="-338138">
              <a:defRPr sz="2000">
                <a:solidFill>
                  <a:srgbClr val="003768"/>
                </a:solidFill>
              </a:defRPr>
            </a:lvl3pPr>
            <a:lvl4pPr marL="1139825" indent="-225425">
              <a:defRPr sz="1800">
                <a:solidFill>
                  <a:srgbClr val="003768"/>
                </a:solidFill>
              </a:defRPr>
            </a:lvl4pPr>
            <a:lvl5pPr marL="1377950" indent="-238125">
              <a:defRPr sz="1800">
                <a:solidFill>
                  <a:srgbClr val="0037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3401" y="1524000"/>
            <a:ext cx="4151312" cy="42449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43399" y="381001"/>
            <a:ext cx="4151313" cy="914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43400" y="1447800"/>
            <a:ext cx="4191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512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381000"/>
            <a:ext cx="35814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343400" y="1447800"/>
            <a:ext cx="4191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512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  <a:prstGeom prst="rect">
            <a:avLst/>
          </a:prstGeom>
        </p:spPr>
        <p:txBody>
          <a:bodyPr/>
          <a:lstStyle>
            <a:lvl1pPr marL="338138" indent="-338138">
              <a:defRPr sz="2800">
                <a:solidFill>
                  <a:srgbClr val="003768"/>
                </a:solidFill>
                <a:latin typeface="+mn-lt"/>
              </a:defRPr>
            </a:lvl1pPr>
            <a:lvl2pPr>
              <a:defRPr sz="2400">
                <a:solidFill>
                  <a:srgbClr val="003768"/>
                </a:solidFill>
                <a:latin typeface="+mn-lt"/>
              </a:defRPr>
            </a:lvl2pPr>
            <a:lvl3pPr>
              <a:defRPr sz="2000">
                <a:solidFill>
                  <a:srgbClr val="003768"/>
                </a:solidFill>
                <a:latin typeface="+mn-lt"/>
              </a:defRPr>
            </a:lvl3pPr>
            <a:lvl4pPr>
              <a:defRPr sz="1800">
                <a:solidFill>
                  <a:srgbClr val="003768"/>
                </a:solidFill>
                <a:latin typeface="+mn-lt"/>
              </a:defRPr>
            </a:lvl4pPr>
            <a:lvl5pPr>
              <a:defRPr sz="1800">
                <a:solidFill>
                  <a:srgbClr val="003768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768"/>
                </a:solidFill>
              </a:defRPr>
            </a:lvl1pPr>
            <a:lvl2pPr>
              <a:defRPr sz="2400">
                <a:solidFill>
                  <a:srgbClr val="003768"/>
                </a:solidFill>
              </a:defRPr>
            </a:lvl2pPr>
            <a:lvl3pPr>
              <a:defRPr sz="2000">
                <a:solidFill>
                  <a:srgbClr val="003768"/>
                </a:solidFill>
              </a:defRPr>
            </a:lvl3pPr>
            <a:lvl4pPr>
              <a:defRPr sz="1800">
                <a:solidFill>
                  <a:srgbClr val="003768"/>
                </a:solidFill>
              </a:defRPr>
            </a:lvl4pPr>
            <a:lvl5pPr>
              <a:defRPr sz="1800">
                <a:solidFill>
                  <a:srgbClr val="0037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1"/>
            <a:ext cx="4040188" cy="838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solidFill>
                  <a:srgbClr val="003768"/>
                </a:solidFill>
              </a:defRPr>
            </a:lvl1pPr>
            <a:lvl2pPr marL="457200" indent="-228600">
              <a:defRPr sz="2000">
                <a:solidFill>
                  <a:srgbClr val="003768"/>
                </a:solidFill>
              </a:defRPr>
            </a:lvl2pPr>
            <a:lvl3pPr marL="685800" indent="-228600">
              <a:defRPr sz="1800">
                <a:solidFill>
                  <a:srgbClr val="003768"/>
                </a:solidFill>
              </a:defRPr>
            </a:lvl3pPr>
            <a:lvl4pPr marL="914400" indent="-228600">
              <a:defRPr sz="1600">
                <a:solidFill>
                  <a:srgbClr val="003768"/>
                </a:solidFill>
              </a:defRPr>
            </a:lvl4pPr>
            <a:lvl5pPr marL="1143000" indent="-228600">
              <a:defRPr sz="1600">
                <a:solidFill>
                  <a:srgbClr val="0037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1"/>
            <a:ext cx="4041775" cy="838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solidFill>
                  <a:srgbClr val="003768"/>
                </a:solidFill>
              </a:defRPr>
            </a:lvl1pPr>
            <a:lvl2pPr marL="457200" indent="-228600">
              <a:defRPr sz="2000">
                <a:solidFill>
                  <a:srgbClr val="003768"/>
                </a:solidFill>
              </a:defRPr>
            </a:lvl2pPr>
            <a:lvl3pPr marL="685800" indent="-228600">
              <a:defRPr sz="1800">
                <a:solidFill>
                  <a:srgbClr val="003768"/>
                </a:solidFill>
              </a:defRPr>
            </a:lvl3pPr>
            <a:lvl4pPr marL="914400" indent="-228600">
              <a:defRPr sz="1600">
                <a:solidFill>
                  <a:srgbClr val="003768"/>
                </a:solidFill>
              </a:defRPr>
            </a:lvl4pPr>
            <a:lvl5pPr marL="1143000" indent="-228600">
              <a:defRPr sz="1600">
                <a:solidFill>
                  <a:srgbClr val="0037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228600" indent="-228600">
              <a:defRPr sz="3200">
                <a:solidFill>
                  <a:srgbClr val="003768"/>
                </a:solidFill>
              </a:defRPr>
            </a:lvl1pPr>
            <a:lvl2pPr marL="512763" indent="-284163">
              <a:defRPr sz="2800">
                <a:solidFill>
                  <a:srgbClr val="003768"/>
                </a:solidFill>
              </a:defRPr>
            </a:lvl2pPr>
            <a:lvl3pPr marL="741363" indent="-228600">
              <a:defRPr sz="2400">
                <a:solidFill>
                  <a:srgbClr val="003768"/>
                </a:solidFill>
              </a:defRPr>
            </a:lvl3pPr>
            <a:lvl4pPr marL="969963" indent="-228600">
              <a:defRPr sz="2000">
                <a:solidFill>
                  <a:srgbClr val="003768"/>
                </a:solidFill>
              </a:defRPr>
            </a:lvl4pPr>
            <a:lvl5pPr marL="1198563" indent="-228600">
              <a:defRPr sz="2000">
                <a:solidFill>
                  <a:srgbClr val="00376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37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5" y="658588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4F2BBEE-D15C-4F2C-B62B-52F0782FA823}" type="slidenum">
              <a:rPr lang="en-US" sz="1100" smtClean="0">
                <a:solidFill>
                  <a:srgbClr val="003768"/>
                </a:solidFill>
              </a:rPr>
              <a:pPr algn="ctr"/>
              <a:t>‹#›</a:t>
            </a:fld>
            <a:endParaRPr lang="en-US" dirty="0">
              <a:solidFill>
                <a:srgbClr val="00376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915"/>
            <a:ext cx="9144000" cy="493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5" y="6585881"/>
            <a:ext cx="756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BC2BF8-6A14-45EA-AF7A-D612A356CCB1}" type="slidenum">
              <a:rPr lang="en-US" sz="1400" smtClean="0">
                <a:solidFill>
                  <a:srgbClr val="003768"/>
                </a:solidFill>
                <a:latin typeface="Arial Rounded MT Bold" panose="020F0704030504030204" pitchFamily="34" charset="0"/>
              </a:rPr>
              <a:pPr algn="ctr"/>
              <a:t>‹#›</a:t>
            </a:fld>
            <a:endParaRPr lang="en-US" sz="1400" dirty="0">
              <a:solidFill>
                <a:srgbClr val="003768"/>
              </a:solidFill>
              <a:latin typeface="Arial Rounded MT Bold" panose="020F07040305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75" r:id="rId13"/>
    <p:sldLayoutId id="214748368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257800" y="4876800"/>
            <a:ext cx="3733800" cy="1447800"/>
          </a:xfrm>
        </p:spPr>
        <p:txBody>
          <a:bodyPr/>
          <a:lstStyle/>
          <a:p>
            <a:r>
              <a:rPr lang="en-US" sz="2800" dirty="0" smtClean="0"/>
              <a:t>Kerrick Johnson</a:t>
            </a:r>
          </a:p>
          <a:p>
            <a:r>
              <a:rPr lang="en-US" sz="1800" dirty="0"/>
              <a:t>VP—Strategy </a:t>
            </a:r>
            <a:r>
              <a:rPr lang="en-US" sz="1800" dirty="0" smtClean="0"/>
              <a:t>&amp; Communication</a:t>
            </a:r>
          </a:p>
          <a:p>
            <a:r>
              <a:rPr lang="en-US" dirty="0" smtClean="0"/>
              <a:t>kjohnson@velco.com</a:t>
            </a:r>
          </a:p>
          <a:p>
            <a:r>
              <a:rPr lang="en-US" dirty="0" smtClean="0"/>
              <a:t>(802) 770-6166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Vermont Weather Analytics Center Project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68" y="1495236"/>
            <a:ext cx="4094036" cy="2495928"/>
            <a:chOff x="152400" y="187280"/>
            <a:chExt cx="8915400" cy="517801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187280"/>
              <a:ext cx="4800600" cy="2784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 descr="http://wcax.images.worldnow.com/images/24323436_BG2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4179" b="6029"/>
            <a:stretch/>
          </p:blipFill>
          <p:spPr bwMode="auto">
            <a:xfrm>
              <a:off x="152400" y="2971801"/>
              <a:ext cx="4284930" cy="2393498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87280"/>
              <a:ext cx="4284930" cy="2784521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30" y="2971801"/>
              <a:ext cx="4630470" cy="2393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4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0813"/>
            <a:ext cx="8153400" cy="685800"/>
          </a:xfrm>
        </p:spPr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Weather </a:t>
            </a:r>
            <a:r>
              <a:rPr lang="en-US" sz="3600" dirty="0" smtClean="0">
                <a:cs typeface="Arial" panose="020B0604020202020204" pitchFamily="34" charset="0"/>
              </a:rPr>
              <a:t>forecasting tools</a:t>
            </a:r>
            <a:endParaRPr lang="en-US" sz="3600" dirty="0"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29453"/>
              </p:ext>
            </p:extLst>
          </p:nvPr>
        </p:nvGraphicFramePr>
        <p:xfrm>
          <a:off x="0" y="12192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2800" y="4495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Local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High Resolution: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Deep Thunder</a:t>
            </a:r>
          </a:p>
        </p:txBody>
      </p:sp>
    </p:spTree>
    <p:extLst>
      <p:ext uri="{BB962C8B-B14F-4D97-AF65-F5344CB8AC3E}">
        <p14:creationId xmlns:p14="http://schemas.microsoft.com/office/powerpoint/2010/main" val="12423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0813"/>
            <a:ext cx="8153400" cy="685800"/>
          </a:xfrm>
        </p:spPr>
        <p:txBody>
          <a:bodyPr/>
          <a:lstStyle/>
          <a:p>
            <a:r>
              <a:rPr lang="en-US" sz="3000" dirty="0" smtClean="0"/>
              <a:t>Project overview</a:t>
            </a:r>
            <a:endParaRPr lang="en-US" sz="3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762000"/>
            <a:ext cx="8229600" cy="5562600"/>
          </a:xfrm>
          <a:prstGeom prst="rect">
            <a:avLst/>
          </a:prstGeom>
        </p:spPr>
        <p:txBody>
          <a:bodyPr/>
          <a:lstStyle>
            <a:lvl1pPr marL="3381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768"/>
                </a:solidFill>
                <a:latin typeface="+mn-lt"/>
                <a:ea typeface="+mn-ea"/>
                <a:cs typeface="+mn-cs"/>
              </a:defRPr>
            </a:lvl1pPr>
            <a:lvl2pPr marL="576263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768"/>
                </a:solidFill>
                <a:latin typeface="+mn-lt"/>
                <a:ea typeface="+mn-ea"/>
              </a:defRPr>
            </a:lvl2pPr>
            <a:lvl3pPr marL="914400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768"/>
                </a:solidFill>
                <a:latin typeface="+mn-lt"/>
                <a:ea typeface="+mn-ea"/>
              </a:defRPr>
            </a:lvl3pPr>
            <a:lvl4pPr marL="11398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768"/>
                </a:solidFill>
                <a:latin typeface="+mn-lt"/>
                <a:ea typeface="+mn-ea"/>
              </a:defRPr>
            </a:lvl4pPr>
            <a:lvl5pPr marL="1377950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768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B4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B4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B4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Two-year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, $16M research undertaking to develop intellectual property using coupled data models and related software.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purpose is to </a:t>
            </a:r>
            <a:r>
              <a:rPr lang="en-US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grid reliability</a:t>
            </a:r>
            <a:r>
              <a:rPr lang="en-US" sz="16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weather event-related operational costs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utilization of renewable generation resources.  </a:t>
            </a:r>
          </a:p>
          <a:p>
            <a:pPr marL="0" indent="0">
              <a:buNone/>
            </a:pPr>
            <a:endParaRPr lang="en-US" sz="7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Uses four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1600" kern="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Deep </a:t>
            </a:r>
            <a:r>
              <a:rPr lang="en-US" sz="1600" kern="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Thunder: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produce accurate weather forecasts up to 48 hours in advance down to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km—lower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weather event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228600" indent="-228600"/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1600" kern="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Demand Forecast Model</a:t>
            </a:r>
            <a:r>
              <a:rPr lang="en-US" sz="1600" kern="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to increase accuracy of state load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forecasts—better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plan for future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228600" indent="-228600"/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1600" kern="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Renewable Forecast Model</a:t>
            </a:r>
            <a:r>
              <a:rPr lang="en-US" sz="1600" kern="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to produce generation forecasts for solar and wind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farms—improve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supply/planning</a:t>
            </a:r>
          </a:p>
          <a:p>
            <a:pPr marL="228600" indent="-228600"/>
            <a:endParaRPr lang="en-US" sz="7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1600" kern="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Renewable Integration Stochastic Engine (RISE):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to integrate the models’ results to optimize the value of Vermont's generation, demand response, and transmission assets</a:t>
            </a:r>
          </a:p>
          <a:p>
            <a:pPr marL="400050"/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8" y="381000"/>
            <a:ext cx="6408778" cy="5510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57" y="258552"/>
            <a:ext cx="414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VELCO-IBM</a:t>
            </a:r>
          </a:p>
          <a:p>
            <a:r>
              <a:rPr lang="en-US" sz="3200" dirty="0" smtClean="0">
                <a:solidFill>
                  <a:srgbClr val="00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Vermont Weather Analytics Center </a:t>
            </a:r>
            <a:endParaRPr lang="en-US" sz="1800" dirty="0">
              <a:solidFill>
                <a:srgbClr val="0037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2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98" y="1077530"/>
            <a:ext cx="3374002" cy="79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92" y="1007660"/>
            <a:ext cx="2188508" cy="1046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22" y="3665654"/>
            <a:ext cx="3455351" cy="695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12" y="2186760"/>
            <a:ext cx="2011463" cy="1200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31" y="3642078"/>
            <a:ext cx="2871607" cy="7680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3887822" y="2147310"/>
            <a:ext cx="1026352" cy="1317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9828" r="4098" b="13671"/>
          <a:stretch/>
        </p:blipFill>
        <p:spPr>
          <a:xfrm>
            <a:off x="1581293" y="4585251"/>
            <a:ext cx="3156537" cy="7903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9991"/>
          <a:stretch/>
        </p:blipFill>
        <p:spPr>
          <a:xfrm>
            <a:off x="5107022" y="2133600"/>
            <a:ext cx="1124035" cy="1364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40" y="2342984"/>
            <a:ext cx="1432982" cy="10460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5803" y="4758550"/>
            <a:ext cx="15494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700" dirty="0" smtClean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 Organizations</a:t>
            </a:r>
            <a:endParaRPr lang="en-US" sz="1700" dirty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915" y="249632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 </a:t>
            </a:r>
            <a:r>
              <a:rPr lang="en-US" sz="1800" dirty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en-US" sz="1800" dirty="0" smtClean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  <a:endParaRPr lang="en-US" sz="1800" dirty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915" y="3648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 College/ University</a:t>
            </a:r>
            <a:endParaRPr lang="en-US" sz="1800" dirty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13" y="4551744"/>
            <a:ext cx="1560310" cy="8855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2" y="2311986"/>
            <a:ext cx="1066100" cy="106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59" y="4758550"/>
            <a:ext cx="2348899" cy="617024"/>
          </a:xfrm>
          <a:prstGeom prst="rect">
            <a:avLst/>
          </a:prstGeom>
        </p:spPr>
      </p:pic>
      <p:sp>
        <p:nvSpPr>
          <p:cNvPr id="25" name="Title 14"/>
          <p:cNvSpPr txBox="1">
            <a:spLocks/>
          </p:cNvSpPr>
          <p:nvPr/>
        </p:nvSpPr>
        <p:spPr>
          <a:xfrm>
            <a:off x="228600" y="34456"/>
            <a:ext cx="8229600" cy="87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3767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Vermont Weather Analytics Center (VTWAC)</a:t>
            </a:r>
            <a:br>
              <a:rPr lang="en-US" sz="2800" dirty="0" smtClean="0"/>
            </a:br>
            <a:r>
              <a:rPr lang="en-US" sz="2000" dirty="0" smtClean="0"/>
              <a:t>Partners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84" y="5410516"/>
            <a:ext cx="1067216" cy="80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12" y="5562600"/>
            <a:ext cx="2814288" cy="6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2-2015 Capital Project Update">
  <a:themeElements>
    <a:clrScheme name="VELC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5121B"/>
      </a:accent1>
      <a:accent2>
        <a:srgbClr val="5091CD"/>
      </a:accent2>
      <a:accent3>
        <a:srgbClr val="FFFFFF"/>
      </a:accent3>
      <a:accent4>
        <a:srgbClr val="000000"/>
      </a:accent4>
      <a:accent5>
        <a:srgbClr val="004990"/>
      </a:accent5>
      <a:accent6>
        <a:srgbClr val="5E9732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VELCO_confidential_2_sampleB_re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16AD2B4F29E42BA48FE4C951DC923" ma:contentTypeVersion="7" ma:contentTypeDescription="Create a new document." ma:contentTypeScope="" ma:versionID="ecfbc37da0386bd03db86ee4df06ccd0">
  <xsd:schema xmlns:xsd="http://www.w3.org/2001/XMLSchema" xmlns:p="http://schemas.microsoft.com/office/2006/metadata/properties" xmlns:ns2="cf4f396d-9a1f-4c98-bb56-ebe0885c98ea" targetNamespace="http://schemas.microsoft.com/office/2006/metadata/properties" ma:root="true" ma:fieldsID="87c8edbc9ce7c56f00a23187f1fbb8c7" ns2:_="">
    <xsd:import namespace="cf4f396d-9a1f-4c98-bb56-ebe0885c98ea"/>
    <xsd:element name="properties">
      <xsd:complexType>
        <xsd:sequence>
          <xsd:element name="documentManagement">
            <xsd:complexType>
              <xsd:all>
                <xsd:element ref="ns2:Report_x0020_Date"/>
                <xsd:element ref="ns2:Report_x0020_Name"/>
                <xsd:element ref="ns2:Fiscal_x0020_Year"/>
                <xsd:element ref="ns2:Status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f4f396d-9a1f-4c98-bb56-ebe0885c98ea" elementFormDefault="qualified">
    <xsd:import namespace="http://schemas.microsoft.com/office/2006/documentManagement/types"/>
    <xsd:element name="Report_x0020_Date" ma:index="8" ma:displayName="Report Date" ma:default="[today]" ma:format="DateOnly" ma:internalName="Report_x0020_Date">
      <xsd:simpleType>
        <xsd:restriction base="dms:DateTime"/>
      </xsd:simpleType>
    </xsd:element>
    <xsd:element name="Report_x0020_Name" ma:index="9" ma:displayName="Report Name" ma:default="Board of Director" ma:format="Dropdown" ma:internalName="Report_x0020_Name">
      <xsd:simpleType>
        <xsd:restriction base="dms:Choice">
          <xsd:enumeration value="Board of Director"/>
          <xsd:enumeration value="President's Letter"/>
          <xsd:enumeration value="Operating Committee"/>
        </xsd:restriction>
      </xsd:simpleType>
    </xsd:element>
    <xsd:element name="Fiscal_x0020_Year" ma:index="10" ma:displayName="Fiscal Year" ma:internalName="Fiscal_x0020_Year">
      <xsd:simpleType>
        <xsd:restriction base="dms:Text">
          <xsd:maxLength value="255"/>
        </xsd:restriction>
      </xsd:simpleType>
    </xsd:element>
    <xsd:element name="Status" ma:index="11" ma:displayName="Status" ma:default="Draft" ma:format="Dropdown" ma:internalName="Status">
      <xsd:simpleType>
        <xsd:restriction base="dms:Choice">
          <xsd:enumeration value="Draft"/>
          <xsd:enumeration value="Relea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port_x0020_Date xmlns="cf4f396d-9a1f-4c98-bb56-ebe0885c98ea">2015-04-02T04:00:00+00:00</Report_x0020_Date>
    <Report_x0020_Name xmlns="cf4f396d-9a1f-4c98-bb56-ebe0885c98ea">Board of Director</Report_x0020_Name>
    <Fiscal_x0020_Year xmlns="cf4f396d-9a1f-4c98-bb56-ebe0885c98ea">2015</Fiscal_x0020_Year>
    <Status xmlns="cf4f396d-9a1f-4c98-bb56-ebe0885c98ea">Release</Status>
  </documentManagement>
</p:properties>
</file>

<file path=customXml/itemProps1.xml><?xml version="1.0" encoding="utf-8"?>
<ds:datastoreItem xmlns:ds="http://schemas.openxmlformats.org/officeDocument/2006/customXml" ds:itemID="{F34D8DD4-1970-4448-A914-D8BA6536C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4f396d-9a1f-4c98-bb56-ebe0885c98e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4B901A-38F6-42F3-96C5-C6CDD8C1DE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73AB4-FAB3-4C25-A71F-ED30D9E2EC96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cf4f396d-9a1f-4c98-bb56-ebe0885c98ea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4-2-2015 Capital Project Update</Template>
  <TotalTime>2628</TotalTime>
  <Words>270</Words>
  <Application>Microsoft Office PowerPoint</Application>
  <PresentationFormat>On-screen Show (4:3)</PresentationFormat>
  <Paragraphs>49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4-2-2015 Capital Project Update</vt:lpstr>
      <vt:lpstr>Vermont Weather Analytics Center Project</vt:lpstr>
      <vt:lpstr>Weather forecasting tools</vt:lpstr>
      <vt:lpstr>Project overview</vt:lpstr>
      <vt:lpstr>PowerPoint Presentation</vt:lpstr>
      <vt:lpstr>PowerPoint Presentation</vt:lpstr>
    </vt:vector>
  </TitlesOfParts>
  <Company>Vermont Electric Power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Projects Update</dc:title>
  <dc:creator>Patty Smith</dc:creator>
  <cp:lastModifiedBy>Brantley, Chris</cp:lastModifiedBy>
  <cp:revision>105</cp:revision>
  <cp:lastPrinted>2015-03-19T13:49:39Z</cp:lastPrinted>
  <dcterms:created xsi:type="dcterms:W3CDTF">2015-03-03T15:59:00Z</dcterms:created>
  <dcterms:modified xsi:type="dcterms:W3CDTF">2015-05-26T13:53:29Z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0x0101004E016AD2B4F29E42BA48FE4C951DC923</vt:lpwstr>
  </property>
  <property fmtid="{D5CDD505-2E9C-101B-9397-08002B2CF9AE}" pid="3" name="Description0">
    <vt:lpwstr>This is template (.potx). </vt:lpwstr>
  </property>
</Properties>
</file>